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71" r:id="rId4"/>
    <p:sldId id="273" r:id="rId5"/>
    <p:sldId id="265" r:id="rId6"/>
    <p:sldId id="257" r:id="rId7"/>
    <p:sldId id="266" r:id="rId8"/>
    <p:sldId id="258" r:id="rId9"/>
    <p:sldId id="259" r:id="rId10"/>
    <p:sldId id="260" r:id="rId11"/>
    <p:sldId id="268" r:id="rId12"/>
    <p:sldId id="261" r:id="rId13"/>
    <p:sldId id="262" r:id="rId14"/>
    <p:sldId id="264" r:id="rId15"/>
    <p:sldId id="270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9DF9"/>
    <a:srgbClr val="FF93F7"/>
    <a:srgbClr val="FCB2C4"/>
    <a:srgbClr val="DCE585"/>
    <a:srgbClr val="837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27" autoAdjust="0"/>
    <p:restoredTop sz="94660"/>
  </p:normalViewPr>
  <p:slideViewPr>
    <p:cSldViewPr>
      <p:cViewPr>
        <p:scale>
          <a:sx n="80" d="100"/>
          <a:sy n="80" d="100"/>
        </p:scale>
        <p:origin x="-2526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E49A-2CAC-4909-AB93-A3908CD87FB6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C59-CC29-44B6-B6F6-7E64923E7D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E49A-2CAC-4909-AB93-A3908CD87FB6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C59-CC29-44B6-B6F6-7E64923E7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E49A-2CAC-4909-AB93-A3908CD87FB6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C59-CC29-44B6-B6F6-7E64923E7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E49A-2CAC-4909-AB93-A3908CD87FB6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C59-CC29-44B6-B6F6-7E64923E7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E49A-2CAC-4909-AB93-A3908CD87FB6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C59-CC29-44B6-B6F6-7E64923E7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E49A-2CAC-4909-AB93-A3908CD87FB6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C59-CC29-44B6-B6F6-7E64923E7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E49A-2CAC-4909-AB93-A3908CD87FB6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C59-CC29-44B6-B6F6-7E64923E7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E49A-2CAC-4909-AB93-A3908CD87FB6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C59-CC29-44B6-B6F6-7E64923E7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E49A-2CAC-4909-AB93-A3908CD87FB6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C59-CC29-44B6-B6F6-7E64923E7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E49A-2CAC-4909-AB93-A3908CD87FB6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C59-CC29-44B6-B6F6-7E64923E7D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E49A-2CAC-4909-AB93-A3908CD87FB6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0C59-CC29-44B6-B6F6-7E64923E7D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99BE49A-2CAC-4909-AB93-A3908CD87FB6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B30C59-CC29-44B6-B6F6-7E64923E7D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ly.com/philly/blogs/healthcare/10-over-the-counter-medicines-abused-by-teens.html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.ggtimer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teens.drugabuse.gov/quiz/national-drug-facts-week/take-iq-challenge/201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DRUG CLASSIFICATIONS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Synthetic/Hallucinogenic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Examples: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LSD (acid), </a:t>
            </a:r>
            <a:r>
              <a:rPr lang="en-US" dirty="0" smtClean="0"/>
              <a:t>Bath Salts, MDMA (ecstasy), Molly (pure crystalline power form of MDMA) and synthetic cannabinoids (k2 or spice)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products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are not intended for human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consumption</a:t>
            </a:r>
            <a:r>
              <a:rPr lang="en-US" dirty="0" smtClean="0"/>
              <a:t>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603500" cy="2017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4324059" cy="2221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126036"/>
            <a:ext cx="2895600" cy="1628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64" y="4876800"/>
            <a:ext cx="2495259" cy="1878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“Date Rape”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C000"/>
                </a:solidFill>
              </a:rPr>
              <a:t>Rohypnol, GHB, and Ketamine </a:t>
            </a:r>
            <a:r>
              <a:rPr lang="en-US" dirty="0" smtClean="0"/>
              <a:t>– </a:t>
            </a:r>
          </a:p>
          <a:p>
            <a:r>
              <a:rPr lang="en-US" dirty="0" smtClean="0"/>
              <a:t>Commonly </a:t>
            </a:r>
            <a:r>
              <a:rPr lang="en-US" dirty="0"/>
              <a:t>used </a:t>
            </a:r>
            <a:r>
              <a:rPr lang="en-US" dirty="0" smtClean="0"/>
              <a:t>to </a:t>
            </a:r>
            <a:r>
              <a:rPr lang="en-US" dirty="0"/>
              <a:t>assist a sexual </a:t>
            </a:r>
            <a:r>
              <a:rPr lang="en-US" dirty="0" smtClean="0"/>
              <a:t>assault or victimization (robbery or physical assault) of someone without their consent </a:t>
            </a:r>
          </a:p>
          <a:p>
            <a:r>
              <a:rPr lang="en-US" dirty="0" smtClean="0"/>
              <a:t>Street </a:t>
            </a:r>
            <a:r>
              <a:rPr lang="en-US" dirty="0"/>
              <a:t>Name: </a:t>
            </a:r>
            <a:r>
              <a:rPr lang="en-US" dirty="0" err="1" smtClean="0"/>
              <a:t>Roofies</a:t>
            </a:r>
            <a:r>
              <a:rPr lang="en-US" dirty="0" smtClean="0"/>
              <a:t>, “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Georgia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Home Boy</a:t>
            </a:r>
            <a:r>
              <a:rPr lang="en-US" dirty="0"/>
              <a:t>” </a:t>
            </a:r>
            <a:r>
              <a:rPr lang="en-US" dirty="0" smtClean="0"/>
              <a:t>GHB , and Special K 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671" y="4052538"/>
            <a:ext cx="3121529" cy="19344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876800" y="609600"/>
            <a:ext cx="3429000" cy="1066800"/>
          </a:xfrm>
          <a:prstGeom prst="wedgeRoundRectCallout">
            <a:avLst>
              <a:gd name="adj1" fmla="val -64696"/>
              <a:gd name="adj2" fmla="val -78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3000" y="7620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are some preventative steps against these drugs?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2057400" cy="3181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242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OTC &amp; Prescription Drugs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“Over the Counter” Drugs</a:t>
            </a:r>
            <a:endParaRPr lang="en-US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Medicine without the need for a prescription</a:t>
            </a:r>
          </a:p>
          <a:p>
            <a:pPr lvl="1"/>
            <a:r>
              <a:rPr lang="en-US" dirty="0" smtClean="0"/>
              <a:t>ID swipes for some medicines </a:t>
            </a:r>
            <a:r>
              <a:rPr lang="en-US" dirty="0"/>
              <a:t>containing pseudoephedrine</a:t>
            </a:r>
            <a:endParaRPr lang="en-US" dirty="0" smtClean="0"/>
          </a:p>
          <a:p>
            <a:r>
              <a:rPr lang="en-US" dirty="0" smtClean="0"/>
              <a:t>Examples:</a:t>
            </a:r>
            <a:r>
              <a:rPr lang="en-US" dirty="0" smtClean="0">
                <a:hlinkClick r:id="rId2"/>
              </a:rPr>
              <a:t>10-over-the-counter-medicines-abused-by-teens</a:t>
            </a:r>
            <a:endParaRPr lang="en-US" dirty="0" smtClean="0"/>
          </a:p>
          <a:p>
            <a:r>
              <a:rPr lang="en-US" dirty="0" smtClean="0"/>
              <a:t>Risks: mixing meds can be dangerous, liver and kidney damage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Prescription Drugs</a:t>
            </a:r>
            <a:endParaRPr lang="en-US" u="sng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Need a doctor to prescribe</a:t>
            </a:r>
          </a:p>
          <a:p>
            <a:r>
              <a:rPr lang="en-US" u="sng" dirty="0" smtClean="0"/>
              <a:t>Depressants</a:t>
            </a:r>
            <a:r>
              <a:rPr lang="en-US" dirty="0" smtClean="0"/>
              <a:t>: Valium, Xanax</a:t>
            </a:r>
          </a:p>
          <a:p>
            <a:r>
              <a:rPr lang="en-US" u="sng" dirty="0" smtClean="0"/>
              <a:t>Stimulants</a:t>
            </a:r>
            <a:r>
              <a:rPr lang="en-US" dirty="0" smtClean="0"/>
              <a:t>: Ritalin and Adderall </a:t>
            </a:r>
          </a:p>
          <a:p>
            <a:r>
              <a:rPr lang="en-US" u="sng" dirty="0" smtClean="0"/>
              <a:t>Pain Killers</a:t>
            </a:r>
            <a:r>
              <a:rPr lang="en-US" dirty="0" smtClean="0"/>
              <a:t>: </a:t>
            </a:r>
            <a:r>
              <a:rPr lang="en-US" dirty="0" err="1" smtClean="0"/>
              <a:t>OxyContin</a:t>
            </a:r>
            <a:r>
              <a:rPr lang="en-US" dirty="0" smtClean="0"/>
              <a:t>, </a:t>
            </a:r>
            <a:r>
              <a:rPr lang="en-US" dirty="0" err="1" smtClean="0"/>
              <a:t>Vicodin</a:t>
            </a:r>
            <a:r>
              <a:rPr lang="en-US" dirty="0" smtClean="0"/>
              <a:t>, </a:t>
            </a:r>
            <a:r>
              <a:rPr lang="en-US" dirty="0" err="1" smtClean="0"/>
              <a:t>Perocet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5167357" y="5410200"/>
            <a:ext cx="3124200" cy="1295400"/>
          </a:xfrm>
          <a:prstGeom prst="wedgeRoundRectCallout">
            <a:avLst>
              <a:gd name="adj1" fmla="val -21408"/>
              <a:gd name="adj2" fmla="val -8329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5503902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Do you think you should drive while using these medicines?</a:t>
            </a:r>
            <a:endParaRPr lang="en-US" sz="2200" dirty="0"/>
          </a:p>
        </p:txBody>
      </p:sp>
      <p:sp>
        <p:nvSpPr>
          <p:cNvPr id="9" name="Flowchart: Direct Access Storage 8"/>
          <p:cNvSpPr/>
          <p:nvPr/>
        </p:nvSpPr>
        <p:spPr>
          <a:xfrm>
            <a:off x="6477000" y="685800"/>
            <a:ext cx="1828800" cy="990600"/>
          </a:xfrm>
          <a:prstGeom prst="flowChartMagneticDrum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85959" y="85793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pill, one felony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Marijuana/Hashish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4724400" cy="5410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Contains </a:t>
            </a:r>
            <a:r>
              <a:rPr lang="en-US" dirty="0" smtClean="0">
                <a:solidFill>
                  <a:srgbClr val="A89DF9"/>
                </a:solidFill>
              </a:rPr>
              <a:t>THC</a:t>
            </a:r>
            <a:r>
              <a:rPr lang="en-US" dirty="0" smtClean="0">
                <a:solidFill>
                  <a:srgbClr val="FFC000"/>
                </a:solidFill>
              </a:rPr>
              <a:t>- the psychoactive ingredient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Each form contains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various</a:t>
            </a:r>
            <a:r>
              <a:rPr lang="en-US" dirty="0" smtClean="0">
                <a:solidFill>
                  <a:srgbClr val="FFC000"/>
                </a:solidFill>
              </a:rPr>
              <a:t> amounts of THC; which affects the strength of the drug.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Danger = It can be laced with other drugs (prescription drugs, cocaine, etc.)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Can remain in the bloodstream up to 45 days.</a:t>
            </a:r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Both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Physically &amp; Psychologically addicting; shaking, irritability, insomnia, anxiety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455353" y="228600"/>
            <a:ext cx="2971800" cy="1295400"/>
          </a:xfrm>
          <a:prstGeom prst="wedgeRoundRectCallout">
            <a:avLst>
              <a:gd name="adj1" fmla="val -70006"/>
              <a:gd name="adj2" fmla="val 1632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24133" y="368468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Which one contains the higher consideration of THC?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45" y="1676400"/>
            <a:ext cx="3085884" cy="2312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2448432" cy="2185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Additional Drug Info.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are considered “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gateway drugs</a:t>
            </a:r>
            <a:r>
              <a:rPr lang="en-US" sz="3200" dirty="0" smtClean="0"/>
              <a:t>”?</a:t>
            </a:r>
          </a:p>
          <a:p>
            <a:r>
              <a:rPr lang="en-US" sz="3200" dirty="0" smtClean="0"/>
              <a:t>What is </a:t>
            </a:r>
            <a:r>
              <a:rPr lang="en-US" sz="3200" dirty="0" smtClean="0">
                <a:solidFill>
                  <a:srgbClr val="A89DF9"/>
                </a:solidFill>
              </a:rPr>
              <a:t>addiction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What is </a:t>
            </a:r>
            <a:r>
              <a:rPr lang="en-US" sz="3200" dirty="0" smtClean="0">
                <a:solidFill>
                  <a:srgbClr val="00B0F0"/>
                </a:solidFill>
              </a:rPr>
              <a:t>tolerance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What is </a:t>
            </a:r>
            <a:r>
              <a:rPr lang="en-US" sz="3200" dirty="0" smtClean="0">
                <a:solidFill>
                  <a:srgbClr val="DCE585"/>
                </a:solidFill>
              </a:rPr>
              <a:t>withdrawal</a:t>
            </a:r>
            <a:r>
              <a:rPr lang="en-US" sz="3200" dirty="0" smtClean="0"/>
              <a:t>?</a:t>
            </a:r>
          </a:p>
          <a:p>
            <a:r>
              <a:rPr lang="en-US" sz="3200" dirty="0"/>
              <a:t>What are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refusal skills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What are the </a:t>
            </a:r>
            <a:r>
              <a:rPr lang="en-US" sz="3200" dirty="0" smtClean="0">
                <a:solidFill>
                  <a:srgbClr val="FCB2C4"/>
                </a:solidFill>
              </a:rPr>
              <a:t>benefits</a:t>
            </a:r>
            <a:r>
              <a:rPr lang="en-US" sz="3200" dirty="0" smtClean="0"/>
              <a:t> of staying free of drugs and alcohol? 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2615013" cy="15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5029200" y="320633"/>
            <a:ext cx="3810000" cy="1066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530867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someone close to you, talk through the following questions.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69326" y="5715000"/>
            <a:ext cx="1331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hlinkClick r:id="rId3"/>
              </a:rPr>
              <a:t>EggTimer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Bradley Hand ITC" pitchFamily="66" charset="0"/>
              </a:rPr>
              <a:t>“The greatest danger of drugs is that they destroy the most important thing in life- </a:t>
            </a:r>
          </a:p>
          <a:p>
            <a:pPr marL="0" indent="0" algn="ctr">
              <a:buNone/>
            </a:pPr>
            <a:r>
              <a:rPr lang="en-US" sz="4400" b="1" dirty="0" smtClean="0">
                <a:latin typeface="Bradley Hand ITC" pitchFamily="66" charset="0"/>
              </a:rPr>
              <a:t>the </a:t>
            </a:r>
            <a:r>
              <a:rPr lang="en-U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radley Hand ITC" pitchFamily="66" charset="0"/>
              </a:rPr>
              <a:t>power to decide</a:t>
            </a:r>
            <a:r>
              <a:rPr lang="en-US" sz="4400" b="1" dirty="0" smtClean="0">
                <a:latin typeface="Bradley Hand ITC" pitchFamily="66" charset="0"/>
              </a:rPr>
              <a:t>.”</a:t>
            </a:r>
          </a:p>
          <a:p>
            <a:pPr marL="365760" lvl="1" indent="0" algn="ctr">
              <a:buNone/>
            </a:pPr>
            <a:r>
              <a:rPr lang="en-US" sz="4000" dirty="0" smtClean="0">
                <a:latin typeface="Adobe Garamond Pro" pitchFamily="18" charset="0"/>
              </a:rPr>
              <a:t>The most precious and valuable thing you have is your power to choose.</a:t>
            </a:r>
            <a:endParaRPr lang="en-US" sz="40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see how much you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http://teens.drugabuse.gov/quiz/national-drug-facts-week/take-iq-challenge/2015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5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Use, Misuse, and Abuse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r>
              <a:rPr lang="en-US" sz="2800" u="sng" dirty="0" smtClean="0"/>
              <a:t>Use</a:t>
            </a:r>
            <a:r>
              <a:rPr lang="en-US" sz="2800" dirty="0" smtClean="0"/>
              <a:t>- Taking a drug correctly for a legitimate medical reason</a:t>
            </a:r>
          </a:p>
          <a:p>
            <a:r>
              <a:rPr lang="en-US" sz="2800" u="sng" dirty="0" smtClean="0">
                <a:solidFill>
                  <a:srgbClr val="FFFF00"/>
                </a:solidFill>
              </a:rPr>
              <a:t>Misuse</a:t>
            </a:r>
            <a:r>
              <a:rPr lang="en-US" sz="2800" dirty="0" smtClean="0"/>
              <a:t>- Taking a legal drug inappropriately </a:t>
            </a:r>
          </a:p>
          <a:p>
            <a:r>
              <a:rPr lang="en-US" sz="2800" u="sng" dirty="0" smtClean="0">
                <a:solidFill>
                  <a:srgbClr val="FF0000"/>
                </a:solidFill>
              </a:rPr>
              <a:t>Abuse</a:t>
            </a:r>
            <a:r>
              <a:rPr lang="en-US" sz="2800" dirty="0" smtClean="0"/>
              <a:t>- Taking a legal drug in a way that damages a user’s life. </a:t>
            </a:r>
            <a:endParaRPr lang="en-US" sz="2800" dirty="0"/>
          </a:p>
          <a:p>
            <a:pPr lvl="1"/>
            <a:r>
              <a:rPr lang="en-US" sz="2400" dirty="0" smtClean="0"/>
              <a:t>Taking any illegal drug, for any purpose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>
                <a:solidFill>
                  <a:srgbClr val="FF93F7"/>
                </a:solidFill>
              </a:rPr>
              <a:t>*Worksheet in Packet* </a:t>
            </a:r>
          </a:p>
          <a:p>
            <a:pPr marL="36576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http://g4.psychcentral.com/blog/wp-content/uploads/2013/07/which-way-choose-bigst-e1374715184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61" y="3657600"/>
            <a:ext cx="257791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Vs. Psychological Addiction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788942"/>
              </p:ext>
            </p:extLst>
          </p:nvPr>
        </p:nvGraphicFramePr>
        <p:xfrm>
          <a:off x="381000" y="1600200"/>
          <a:ext cx="83820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58102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Physical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Psychological</a:t>
                      </a:r>
                      <a:endParaRPr lang="en-US" sz="2400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Sweating</a:t>
                      </a:r>
                      <a:endParaRPr lang="en-US" sz="2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Anxiety</a:t>
                      </a:r>
                      <a:endParaRPr lang="en-US" sz="2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Heart Palpitations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Restlessness</a:t>
                      </a:r>
                      <a:endParaRPr lang="en-US" sz="2000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Muscle</a:t>
                      </a:r>
                      <a:r>
                        <a:rPr lang="en-US" sz="2000" baseline="0" dirty="0" smtClean="0"/>
                        <a:t> tension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Irritability</a:t>
                      </a:r>
                      <a:endParaRPr lang="en-US" sz="2000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Difficult</a:t>
                      </a:r>
                      <a:r>
                        <a:rPr lang="en-US" sz="2000" baseline="0" dirty="0" smtClean="0"/>
                        <a:t> breathing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Insomnia</a:t>
                      </a:r>
                      <a:endParaRPr lang="en-US" sz="2000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Tremors or uncontrollable shaking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Depression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Seizures </a:t>
                      </a:r>
                      <a:endParaRPr lang="en-US" sz="2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Paranoia</a:t>
                      </a:r>
                      <a:endParaRPr lang="en-US" sz="2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Nausea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3"/>
                          </a:solidFill>
                        </a:rPr>
                        <a:t>Hallucinations</a:t>
                      </a:r>
                      <a:endParaRPr lang="en-US" sz="2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7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4123"/>
            <a:ext cx="2438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Drug Schedule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52400"/>
            <a:ext cx="6858000" cy="656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ame 2"/>
          <p:cNvSpPr/>
          <p:nvPr/>
        </p:nvSpPr>
        <p:spPr>
          <a:xfrm>
            <a:off x="4572000" y="152400"/>
            <a:ext cx="1295400" cy="228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4610100" y="1492665"/>
            <a:ext cx="1219200" cy="228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4648200" y="2819400"/>
            <a:ext cx="1181100" cy="228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648200" y="4343400"/>
            <a:ext cx="1181100" cy="228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4724400" y="5181600"/>
            <a:ext cx="10287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2133600" y="6172200"/>
            <a:ext cx="6400800" cy="381000"/>
          </a:xfrm>
          <a:prstGeom prst="fram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2743200" y="4953000"/>
            <a:ext cx="5029200" cy="228600"/>
          </a:xfrm>
          <a:prstGeom prst="fram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905000" y="3733800"/>
            <a:ext cx="6705600" cy="609600"/>
          </a:xfrm>
          <a:prstGeom prst="fram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981200" y="2438400"/>
            <a:ext cx="6553200" cy="381000"/>
          </a:xfrm>
          <a:prstGeom prst="fram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2286000" y="1066800"/>
            <a:ext cx="5867400" cy="425865"/>
          </a:xfrm>
          <a:prstGeom prst="fram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466" y="-152400"/>
            <a:ext cx="8229600" cy="1143000"/>
          </a:xfrm>
        </p:spPr>
        <p:txBody>
          <a:bodyPr/>
          <a:lstStyle/>
          <a:p>
            <a:r>
              <a:rPr lang="en-US" dirty="0" smtClean="0"/>
              <a:t>STIMULANTS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8664" y="9906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S</a:t>
            </a:r>
            <a:r>
              <a:rPr lang="en-US" dirty="0" smtClean="0">
                <a:solidFill>
                  <a:srgbClr val="00B0F0"/>
                </a:solidFill>
              </a:rPr>
              <a:t>timulate the Central Nervous System (CNS). 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Temporarily increase alertness and energy 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Examples:</a:t>
            </a:r>
            <a:r>
              <a:rPr lang="en-US" dirty="0" smtClean="0"/>
              <a:t> Caffeine (coffee, soda, energy drinks, etc.), Nicotine (tobacco, e-cigs), Methamphetamines, and Crack (</a:t>
            </a:r>
            <a:r>
              <a:rPr lang="en-US" dirty="0" smtClean="0">
                <a:solidFill>
                  <a:srgbClr val="A89DF9"/>
                </a:solidFill>
              </a:rPr>
              <a:t>cheaper</a:t>
            </a:r>
            <a:r>
              <a:rPr lang="en-US" dirty="0" smtClean="0"/>
              <a:t>)/Cocaine</a:t>
            </a:r>
            <a:endParaRPr lang="en-US" dirty="0"/>
          </a:p>
          <a:p>
            <a:r>
              <a:rPr lang="en-US" dirty="0" smtClean="0">
                <a:solidFill>
                  <a:srgbClr val="FF93F7"/>
                </a:solidFill>
              </a:rPr>
              <a:t>ALL addictive </a:t>
            </a:r>
            <a:endParaRPr lang="en-US" dirty="0">
              <a:solidFill>
                <a:srgbClr val="FF93F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76562"/>
            <a:ext cx="1747838" cy="1747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676400" cy="12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upload.wikimedia.org/wikipedia/commons/2/2d/Crystal_Me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42032"/>
            <a:ext cx="2173905" cy="1630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3" name="Picture 9" descr="http://www.justice.gov/dea/pr/multimedia-library/image-gallery/cocaine/crack_cocai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37044"/>
            <a:ext cx="2061807" cy="1713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641" y="3307667"/>
            <a:ext cx="2024063" cy="1343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http://evaporfresh.com/wp-content/uploads/2013/10/e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8649"/>
            <a:ext cx="1908175" cy="1750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Depressants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506" y="1080025"/>
            <a:ext cx="79248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Drugs that </a:t>
            </a:r>
            <a:r>
              <a:rPr lang="en-US" u="sng" dirty="0">
                <a:solidFill>
                  <a:srgbClr val="00B0F0"/>
                </a:solidFill>
              </a:rPr>
              <a:t>slow down </a:t>
            </a:r>
            <a:r>
              <a:rPr lang="en-US" dirty="0"/>
              <a:t>the </a:t>
            </a:r>
            <a:r>
              <a:rPr lang="en-US" dirty="0" smtClean="0"/>
              <a:t>CNS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Examples</a:t>
            </a:r>
            <a:r>
              <a:rPr lang="en-US" dirty="0"/>
              <a:t>: </a:t>
            </a:r>
            <a:r>
              <a:rPr lang="en-US" dirty="0" smtClean="0"/>
              <a:t>Barbiturates (sleeping pills), alcohol(most commonly used drug), anesthetics (nitrous oxide)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29930"/>
            <a:ext cx="225209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62300"/>
            <a:ext cx="2748464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43007"/>
            <a:ext cx="3652336" cy="299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3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66" y="14955"/>
            <a:ext cx="8229600" cy="914400"/>
          </a:xfrm>
        </p:spPr>
        <p:txBody>
          <a:bodyPr/>
          <a:lstStyle/>
          <a:p>
            <a:r>
              <a:rPr lang="en-US" dirty="0" smtClean="0"/>
              <a:t>NARCOTICS/OPIODS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5181600" cy="4525963"/>
          </a:xfrm>
          <a:noFill/>
        </p:spPr>
        <p:txBody>
          <a:bodyPr/>
          <a:lstStyle/>
          <a:p>
            <a:r>
              <a:rPr lang="en-US" dirty="0" smtClean="0"/>
              <a:t>Examples: Heroin, Opium, </a:t>
            </a:r>
            <a:r>
              <a:rPr lang="en-US" dirty="0" smtClean="0">
                <a:solidFill>
                  <a:srgbClr val="7030A0"/>
                </a:solidFill>
              </a:rPr>
              <a:t>Codeine</a:t>
            </a:r>
            <a:r>
              <a:rPr lang="en-US" dirty="0" smtClean="0"/>
              <a:t>, Percocet, Morphine, Fentanyl ( a </a:t>
            </a:r>
            <a:r>
              <a:rPr lang="en-US" dirty="0"/>
              <a:t>painkiller 100 times stronger than </a:t>
            </a:r>
            <a:r>
              <a:rPr lang="en-US" dirty="0" smtClean="0"/>
              <a:t>morphine), &amp; many more.</a:t>
            </a:r>
          </a:p>
          <a:p>
            <a:pPr marL="274320" lvl="1" indent="-274320"/>
            <a:r>
              <a:rPr lang="en-US" dirty="0"/>
              <a:t>Illegal if sold/used for non-medical </a:t>
            </a:r>
            <a:r>
              <a:rPr lang="en-US" dirty="0" smtClean="0"/>
              <a:t>purposes</a:t>
            </a:r>
          </a:p>
          <a:p>
            <a:pPr marL="640080" lvl="2" indent="-274320"/>
            <a:r>
              <a:rPr lang="en-US" dirty="0" smtClean="0">
                <a:solidFill>
                  <a:srgbClr val="FFC000"/>
                </a:solidFill>
              </a:rPr>
              <a:t>Most </a:t>
            </a:r>
            <a:r>
              <a:rPr lang="en-US" dirty="0">
                <a:solidFill>
                  <a:srgbClr val="FFC000"/>
                </a:solidFill>
              </a:rPr>
              <a:t>relieve </a:t>
            </a:r>
            <a:r>
              <a:rPr lang="en-US" dirty="0" smtClean="0">
                <a:solidFill>
                  <a:srgbClr val="FFC000"/>
                </a:solidFill>
              </a:rPr>
              <a:t>pain</a:t>
            </a:r>
          </a:p>
          <a:p>
            <a:pPr marL="640080" lvl="2" indent="-274320"/>
            <a:r>
              <a:rPr lang="en-US" dirty="0" smtClean="0">
                <a:solidFill>
                  <a:srgbClr val="FFC000"/>
                </a:solidFill>
              </a:rPr>
              <a:t>Can slow breathing, cause sedation &amp; instant addiction </a:t>
            </a:r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9"/>
          <a:stretch/>
        </p:blipFill>
        <p:spPr bwMode="auto">
          <a:xfrm>
            <a:off x="457200" y="3739599"/>
            <a:ext cx="4191000" cy="3023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05607"/>
            <a:ext cx="3525794" cy="2134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189" y="1888170"/>
            <a:ext cx="1715199" cy="2121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47" y="229590"/>
            <a:ext cx="2175071" cy="303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HALLUCINOGENS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318418"/>
            <a:ext cx="6515100" cy="452596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</a:t>
            </a:r>
            <a:r>
              <a:rPr lang="en-US" dirty="0" smtClean="0">
                <a:solidFill>
                  <a:srgbClr val="FFC000"/>
                </a:solidFill>
              </a:rPr>
              <a:t>ffects a person’s perceptions, sensations, thinking and emotions.</a:t>
            </a:r>
          </a:p>
          <a:p>
            <a:pPr>
              <a:buNone/>
            </a:pPr>
            <a:r>
              <a:rPr lang="en-US" u="sng" dirty="0" smtClean="0"/>
              <a:t>Examples: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C000"/>
                </a:solidFill>
              </a:rPr>
              <a:t>Mushrooms- “</a:t>
            </a:r>
            <a:r>
              <a:rPr lang="en-US" dirty="0" err="1" smtClean="0">
                <a:solidFill>
                  <a:srgbClr val="FFC000"/>
                </a:solidFill>
              </a:rPr>
              <a:t>shrooms</a:t>
            </a:r>
            <a:r>
              <a:rPr lang="en-US" dirty="0" smtClean="0">
                <a:solidFill>
                  <a:srgbClr val="FFC000"/>
                </a:solidFill>
              </a:rPr>
              <a:t>” (psilocybin &amp; </a:t>
            </a:r>
            <a:r>
              <a:rPr lang="en-US" dirty="0" err="1" smtClean="0">
                <a:solidFill>
                  <a:srgbClr val="FFC000"/>
                </a:solidFill>
              </a:rPr>
              <a:t>psilocyn</a:t>
            </a:r>
            <a:r>
              <a:rPr lang="en-US" dirty="0" smtClean="0">
                <a:solidFill>
                  <a:srgbClr val="FFC000"/>
                </a:solidFill>
              </a:rPr>
              <a:t>), Peyote, Ketamine, Salvia, and PCP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67228"/>
            <a:ext cx="2512400" cy="2038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85800"/>
            <a:ext cx="20574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2838450" cy="3041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1876425" cy="1501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76800"/>
            <a:ext cx="23812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1196</TotalTime>
  <Words>570</Words>
  <Application>Microsoft Office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Thatch</vt:lpstr>
      <vt:lpstr>DRUG CLASSIFICATIONS</vt:lpstr>
      <vt:lpstr>Let’s see how much you know</vt:lpstr>
      <vt:lpstr>Drug Use, Misuse, and Abuse </vt:lpstr>
      <vt:lpstr>Physical Vs. Psychological Addiction </vt:lpstr>
      <vt:lpstr>Drug Schedule</vt:lpstr>
      <vt:lpstr>STIMULANTS </vt:lpstr>
      <vt:lpstr>Depressants</vt:lpstr>
      <vt:lpstr>NARCOTICS/OPIODS</vt:lpstr>
      <vt:lpstr>HALLUCINOGENS</vt:lpstr>
      <vt:lpstr>Synthetic/Hallucinogenic Drugs</vt:lpstr>
      <vt:lpstr>“Date Rape” Drugs</vt:lpstr>
      <vt:lpstr>OTC &amp; Prescription Drugs</vt:lpstr>
      <vt:lpstr>Marijuana/Hashish</vt:lpstr>
      <vt:lpstr>Additional Drug Info. </vt:lpstr>
      <vt:lpstr> </vt:lpstr>
    </vt:vector>
  </TitlesOfParts>
  <Company>ISD11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 CLASSIFICATIONS</dc:title>
  <dc:creator>bhs</dc:creator>
  <cp:lastModifiedBy>user</cp:lastModifiedBy>
  <cp:revision>91</cp:revision>
  <dcterms:created xsi:type="dcterms:W3CDTF">2012-04-02T16:49:00Z</dcterms:created>
  <dcterms:modified xsi:type="dcterms:W3CDTF">2015-11-12T14:36:00Z</dcterms:modified>
</cp:coreProperties>
</file>